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9"/>
  </p:notesMasterIdLst>
  <p:handoutMasterIdLst>
    <p:handoutMasterId r:id="rId10"/>
  </p:handoutMasterIdLst>
  <p:sldIdLst>
    <p:sldId id="317" r:id="rId2"/>
    <p:sldId id="312" r:id="rId3"/>
    <p:sldId id="314" r:id="rId4"/>
    <p:sldId id="315" r:id="rId5"/>
    <p:sldId id="313" r:id="rId6"/>
    <p:sldId id="318" r:id="rId7"/>
    <p:sldId id="319" r:id="rId8"/>
  </p:sldIdLst>
  <p:sldSz cx="9144000" cy="6858000" type="screen4x3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984807"/>
    <a:srgbClr val="558ED5"/>
    <a:srgbClr val="376092"/>
    <a:srgbClr val="DDD8C2"/>
    <a:srgbClr val="006699"/>
    <a:srgbClr val="FFCC66"/>
    <a:srgbClr val="0000FF"/>
    <a:srgbClr val="FFFF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92" autoAdjust="0"/>
    <p:restoredTop sz="59661" autoAdjust="0"/>
  </p:normalViewPr>
  <p:slideViewPr>
    <p:cSldViewPr snapToGrid="0">
      <p:cViewPr varScale="1">
        <p:scale>
          <a:sx n="108" d="100"/>
          <a:sy n="108" d="100"/>
        </p:scale>
        <p:origin x="-96" y="-276"/>
      </p:cViewPr>
      <p:guideLst>
        <p:guide orient="horz" pos="1207"/>
        <p:guide orient="horz" pos="3007"/>
        <p:guide orient="horz" pos="437"/>
        <p:guide pos="369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1884" y="-84"/>
      </p:cViewPr>
      <p:guideLst>
        <p:guide orient="horz" pos="2932"/>
        <p:guide pos="221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41964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t" anchorCtr="0" compatLnSpc="1">
            <a:prstTxWarp prst="textNoShape">
              <a:avLst/>
            </a:prstTxWarp>
          </a:bodyPr>
          <a:lstStyle>
            <a:lvl1pPr algn="l" defTabSz="931436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9545" y="0"/>
            <a:ext cx="3041964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t" anchorCtr="0" compatLnSpc="1">
            <a:prstTxWarp prst="textNoShape">
              <a:avLst/>
            </a:prstTxWarp>
          </a:bodyPr>
          <a:lstStyle>
            <a:lvl1pPr algn="r" defTabSz="931436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9545" y="8841242"/>
            <a:ext cx="3041964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b" anchorCtr="0" compatLnSpc="1">
            <a:prstTxWarp prst="textNoShape">
              <a:avLst/>
            </a:prstTxWarp>
          </a:bodyPr>
          <a:lstStyle>
            <a:lvl1pPr algn="r" defTabSz="931436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E6F58C4-C183-4741-A02B-5B185428A6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2533" name="Picture 6" descr="RAT_18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7" y="8938980"/>
            <a:ext cx="1260720" cy="208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00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7023100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t" anchorCtr="0" compatLnSpc="1">
            <a:prstTxWarp prst="textNoShape">
              <a:avLst/>
            </a:prstTxWarp>
          </a:bodyPr>
          <a:lstStyle>
            <a:lvl1pPr algn="ctr" defTabSz="931436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Speaker Notes</a:t>
            </a:r>
          </a:p>
        </p:txBody>
      </p:sp>
      <p:sp>
        <p:nvSpPr>
          <p:cNvPr id="20483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696913"/>
            <a:ext cx="4652963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54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82036" y="4422223"/>
            <a:ext cx="6341802" cy="4189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54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4730" y="8841242"/>
            <a:ext cx="3041963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b" anchorCtr="0" compatLnSpc="1">
            <a:prstTxWarp prst="textNoShape">
              <a:avLst/>
            </a:prstTxWarp>
          </a:bodyPr>
          <a:lstStyle>
            <a:lvl1pPr algn="r" defTabSz="931436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A5E0618-75CF-461C-930F-45DD3F5D4F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616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74" name="Rectangle 1030"/>
          <p:cNvSpPr>
            <a:spLocks noGrp="1" noChangeArrowheads="1"/>
          </p:cNvSpPr>
          <p:nvPr>
            <p:ph type="ctrTitle"/>
          </p:nvPr>
        </p:nvSpPr>
        <p:spPr>
          <a:xfrm>
            <a:off x="425450" y="3327400"/>
            <a:ext cx="8293100" cy="455613"/>
          </a:xfrm>
        </p:spPr>
        <p:txBody>
          <a:bodyPr lIns="91440"/>
          <a:lstStyle>
            <a:lvl1pPr algn="ctr">
              <a:lnSpc>
                <a:spcPct val="85000"/>
              </a:lnSpc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775180" name="Rectangle 10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25450" y="4240213"/>
            <a:ext cx="8293100" cy="350837"/>
          </a:xfrm>
        </p:spPr>
        <p:txBody>
          <a:bodyPr lIns="91440"/>
          <a:lstStyle>
            <a:lvl1pPr marL="0" indent="0" algn="ctr">
              <a:spcBef>
                <a:spcPct val="0"/>
              </a:spcBef>
              <a:buFont typeface="Wingdings 3" pitchFamily="18" charset="2"/>
              <a:buNone/>
              <a:defRPr sz="2000" i="0">
                <a:solidFill>
                  <a:schemeClr val="accent1"/>
                </a:solidFill>
                <a:effectLst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29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63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4038" y="622300"/>
            <a:ext cx="2239962" cy="214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563" y="622300"/>
            <a:ext cx="6569075" cy="214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2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188" y="1589088"/>
            <a:ext cx="8332787" cy="1657890"/>
          </a:xfrm>
        </p:spPr>
        <p:txBody>
          <a:bodyPr/>
          <a:lstStyle>
            <a:lvl1pPr marL="346075" indent="-346075">
              <a:buClr>
                <a:srgbClr val="FF9900"/>
              </a:buClr>
              <a:buFont typeface="Wingdings" pitchFamily="2" charset="2"/>
              <a:buChar char="Ø"/>
              <a:defRPr/>
            </a:lvl1pPr>
            <a:lvl2pPr marL="579438" indent="-231775">
              <a:buClr>
                <a:srgbClr val="FF9900"/>
              </a:buClr>
              <a:buFont typeface="Wingdings" pitchFamily="2" charset="2"/>
              <a:buChar char="§"/>
              <a:defRPr/>
            </a:lvl2pPr>
            <a:lvl3pPr marL="809625" indent="-228600">
              <a:spcBef>
                <a:spcPts val="500"/>
              </a:spcBef>
              <a:spcAft>
                <a:spcPts val="500"/>
              </a:spcAft>
              <a:buClr>
                <a:srgbClr val="FF9900"/>
              </a:buClr>
              <a:buFont typeface="Wingdings" pitchFamily="2" charset="2"/>
              <a:buChar char="Ø"/>
              <a:defRPr/>
            </a:lvl3pPr>
            <a:lvl4pPr marL="1041400" indent="-230188">
              <a:buClr>
                <a:srgbClr val="FF9900"/>
              </a:buClr>
              <a:buFont typeface="Wingdings" pitchFamily="2" charset="2"/>
              <a:buChar char="Ø"/>
              <a:defRPr/>
            </a:lvl4pPr>
            <a:lvl5pPr marL="1271588" indent="-228600">
              <a:buClr>
                <a:srgbClr val="FF9900"/>
              </a:buClr>
              <a:buFont typeface="Wingdings" pitchFamily="2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69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480131"/>
          </a:xfrm>
        </p:spPr>
        <p:txBody>
          <a:bodyPr/>
          <a:lstStyle>
            <a:lvl1pPr algn="l">
              <a:defRPr lang="en-US" dirty="0">
                <a:solidFill>
                  <a:srgbClr val="8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458587"/>
          </a:xfrm>
        </p:spPr>
        <p:txBody>
          <a:bodyPr anchor="t"/>
          <a:lstStyle>
            <a:lvl1pPr marL="0" indent="0">
              <a:buNone/>
              <a:defRPr sz="2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5183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188" y="1252538"/>
            <a:ext cx="4089400" cy="1514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5988" y="1252538"/>
            <a:ext cx="4090987" cy="1514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51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33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27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481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2982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327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853184"/>
          </a:xfrm>
          <a:prstGeom prst="rect">
            <a:avLst/>
          </a:prstGeom>
        </p:spPr>
      </p:pic>
      <p:sp>
        <p:nvSpPr>
          <p:cNvPr id="7741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31775"/>
            <a:ext cx="896143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7414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4188" y="1589088"/>
            <a:ext cx="8332787" cy="152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4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  <a:cs typeface="Arial" charset="0"/>
        </a:defRPr>
      </a:lvl9pPr>
    </p:titleStyle>
    <p:bodyStyle>
      <a:lvl1pPr marL="346075" indent="-346075" algn="l" rtl="0" eaLnBrk="0" fontAlgn="base" hangingPunct="0">
        <a:lnSpc>
          <a:spcPct val="85000"/>
        </a:lnSpc>
        <a:spcBef>
          <a:spcPct val="50000"/>
        </a:spcBef>
        <a:spcAft>
          <a:spcPct val="0"/>
        </a:spcAft>
        <a:buClr>
          <a:schemeClr val="hlink"/>
        </a:buClr>
        <a:buFont typeface="Wingdings 3" pitchFamily="18" charset="2"/>
        <a:buChar char=""/>
        <a:defRPr sz="24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1pPr>
      <a:lvl2pPr marL="579438" indent="-231775" algn="l" rtl="0" eaLnBrk="0" fontAlgn="base" hangingPunct="0">
        <a:lnSpc>
          <a:spcPct val="85000"/>
        </a:lnSpc>
        <a:spcBef>
          <a:spcPct val="25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2pPr>
      <a:lvl3pPr marL="809625" indent="-228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Char char="•"/>
        <a:defRPr sz="20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3pPr>
      <a:lvl4pPr marL="1041400" indent="-230188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4pPr>
      <a:lvl5pPr marL="1271588" indent="-228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5pPr>
      <a:lvl6pPr marL="1728788" indent="-228600" algn="l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>
          <a:solidFill>
            <a:schemeClr val="bg1"/>
          </a:solidFill>
          <a:latin typeface="+mn-lt"/>
          <a:cs typeface="+mn-cs"/>
        </a:defRPr>
      </a:lvl6pPr>
      <a:lvl7pPr marL="2185988" indent="-228600" algn="l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>
          <a:solidFill>
            <a:schemeClr val="bg1"/>
          </a:solidFill>
          <a:latin typeface="+mn-lt"/>
          <a:cs typeface="+mn-cs"/>
        </a:defRPr>
      </a:lvl7pPr>
      <a:lvl8pPr marL="2643188" indent="-228600" algn="l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>
          <a:solidFill>
            <a:schemeClr val="bg1"/>
          </a:solidFill>
          <a:latin typeface="+mn-lt"/>
          <a:cs typeface="+mn-cs"/>
        </a:defRPr>
      </a:lvl8pPr>
      <a:lvl9pPr marL="3100388" indent="-228600" algn="l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Rob Byrd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510909"/>
          </a:xfrm>
        </p:spPr>
        <p:txBody>
          <a:bodyPr/>
          <a:lstStyle/>
          <a:p>
            <a:r>
              <a:rPr lang="en-US" sz="3200" dirty="0" smtClean="0"/>
              <a:t>Enterprise Architecture Findings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72898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3" y="231775"/>
            <a:ext cx="8961437" cy="424732"/>
          </a:xfrm>
        </p:spPr>
        <p:txBody>
          <a:bodyPr/>
          <a:lstStyle/>
          <a:p>
            <a:r>
              <a:rPr lang="en-US" sz="2400" dirty="0" smtClean="0"/>
              <a:t>Aligning IT Services to Business Needs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6" y="1010652"/>
            <a:ext cx="3790950" cy="515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396" y="1527608"/>
            <a:ext cx="3790950" cy="506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286000" y="119575"/>
            <a:ext cx="5621058" cy="6344530"/>
            <a:chOff x="2286000" y="119575"/>
            <a:chExt cx="5621058" cy="6344530"/>
          </a:xfrm>
        </p:grpSpPr>
        <p:sp>
          <p:nvSpPr>
            <p:cNvPr id="3" name="Freeform 2"/>
            <p:cNvSpPr/>
            <p:nvPr/>
          </p:nvSpPr>
          <p:spPr bwMode="auto">
            <a:xfrm>
              <a:off x="2286000" y="119575"/>
              <a:ext cx="930031" cy="6344530"/>
            </a:xfrm>
            <a:custGeom>
              <a:avLst/>
              <a:gdLst>
                <a:gd name="connsiteX0" fmla="*/ 914400 w 930031"/>
                <a:gd name="connsiteY0" fmla="*/ 0 h 6344530"/>
                <a:gd name="connsiteX1" fmla="*/ 0 w 930031"/>
                <a:gd name="connsiteY1" fmla="*/ 2869810 h 6344530"/>
                <a:gd name="connsiteX2" fmla="*/ 0 w 930031"/>
                <a:gd name="connsiteY2" fmla="*/ 3453619 h 6344530"/>
                <a:gd name="connsiteX3" fmla="*/ 928468 w 930031"/>
                <a:gd name="connsiteY3" fmla="*/ 6344530 h 6344530"/>
                <a:gd name="connsiteX4" fmla="*/ 914400 w 930031"/>
                <a:gd name="connsiteY4" fmla="*/ 0 h 634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31" h="6344530">
                  <a:moveTo>
                    <a:pt x="914400" y="0"/>
                  </a:moveTo>
                  <a:lnTo>
                    <a:pt x="0" y="2869810"/>
                  </a:lnTo>
                  <a:lnTo>
                    <a:pt x="0" y="3453619"/>
                  </a:lnTo>
                  <a:lnTo>
                    <a:pt x="928468" y="6344530"/>
                  </a:lnTo>
                  <a:cubicBezTo>
                    <a:pt x="930813" y="4232031"/>
                    <a:pt x="933157" y="2119533"/>
                    <a:pt x="91440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216440" y="128337"/>
              <a:ext cx="4690618" cy="63259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452531" y="2568207"/>
              <a:ext cx="13548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</a:t>
              </a:r>
              <a:b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Capabilities</a:t>
              </a:r>
              <a:endParaRPr lang="en-US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38630" y="290263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 Goals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19588" y="492369"/>
            <a:ext cx="3070726" cy="4079721"/>
            <a:chOff x="319588" y="492369"/>
            <a:chExt cx="3070726" cy="4079721"/>
          </a:xfrm>
        </p:grpSpPr>
        <p:sp>
          <p:nvSpPr>
            <p:cNvPr id="7" name="Freeform 6"/>
            <p:cNvSpPr/>
            <p:nvPr/>
          </p:nvSpPr>
          <p:spPr bwMode="auto">
            <a:xfrm>
              <a:off x="2975317" y="492369"/>
              <a:ext cx="414997" cy="4079631"/>
            </a:xfrm>
            <a:custGeom>
              <a:avLst/>
              <a:gdLst>
                <a:gd name="connsiteX0" fmla="*/ 0 w 414997"/>
                <a:gd name="connsiteY0" fmla="*/ 0 h 4079631"/>
                <a:gd name="connsiteX1" fmla="*/ 414997 w 414997"/>
                <a:gd name="connsiteY1" fmla="*/ 696351 h 4079631"/>
                <a:gd name="connsiteX2" fmla="*/ 414997 w 414997"/>
                <a:gd name="connsiteY2" fmla="*/ 2039816 h 4079631"/>
                <a:gd name="connsiteX3" fmla="*/ 7034 w 414997"/>
                <a:gd name="connsiteY3" fmla="*/ 4079631 h 4079631"/>
                <a:gd name="connsiteX4" fmla="*/ 0 w 414997"/>
                <a:gd name="connsiteY4" fmla="*/ 0 h 407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997" h="4079631">
                  <a:moveTo>
                    <a:pt x="0" y="0"/>
                  </a:moveTo>
                  <a:lnTo>
                    <a:pt x="414997" y="696351"/>
                  </a:lnTo>
                  <a:lnTo>
                    <a:pt x="414997" y="2039816"/>
                  </a:lnTo>
                  <a:lnTo>
                    <a:pt x="7034" y="4079631"/>
                  </a:lnTo>
                  <a:cubicBezTo>
                    <a:pt x="9379" y="2724443"/>
                    <a:pt x="11723" y="1369256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19588" y="500170"/>
              <a:ext cx="2660868" cy="4071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750756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6" y="1010652"/>
            <a:ext cx="3790950" cy="515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396" y="1527608"/>
            <a:ext cx="3790950" cy="506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052689" y="1484142"/>
            <a:ext cx="2342271" cy="1702190"/>
            <a:chOff x="3052689" y="1484142"/>
            <a:chExt cx="2342271" cy="1702190"/>
          </a:xfrm>
        </p:grpSpPr>
        <p:sp>
          <p:nvSpPr>
            <p:cNvPr id="4" name="Freeform 3"/>
            <p:cNvSpPr/>
            <p:nvPr/>
          </p:nvSpPr>
          <p:spPr bwMode="auto">
            <a:xfrm>
              <a:off x="3052689" y="1484142"/>
              <a:ext cx="2342271" cy="1702190"/>
            </a:xfrm>
            <a:custGeom>
              <a:avLst/>
              <a:gdLst>
                <a:gd name="connsiteX0" fmla="*/ 0 w 2250831"/>
                <a:gd name="connsiteY0" fmla="*/ 365760 h 1667022"/>
                <a:gd name="connsiteX1" fmla="*/ 1308296 w 2250831"/>
                <a:gd name="connsiteY1" fmla="*/ 478302 h 1667022"/>
                <a:gd name="connsiteX2" fmla="*/ 1350499 w 2250831"/>
                <a:gd name="connsiteY2" fmla="*/ 0 h 1667022"/>
                <a:gd name="connsiteX3" fmla="*/ 2250831 w 2250831"/>
                <a:gd name="connsiteY3" fmla="*/ 935502 h 1667022"/>
                <a:gd name="connsiteX4" fmla="*/ 1399736 w 2250831"/>
                <a:gd name="connsiteY4" fmla="*/ 1667022 h 1667022"/>
                <a:gd name="connsiteX5" fmla="*/ 1329397 w 2250831"/>
                <a:gd name="connsiteY5" fmla="*/ 1069145 h 1667022"/>
                <a:gd name="connsiteX6" fmla="*/ 63305 w 2250831"/>
                <a:gd name="connsiteY6" fmla="*/ 1420837 h 1667022"/>
                <a:gd name="connsiteX7" fmla="*/ 0 w 2250831"/>
                <a:gd name="connsiteY7" fmla="*/ 365760 h 1667022"/>
                <a:gd name="connsiteX0" fmla="*/ 0 w 2250831"/>
                <a:gd name="connsiteY0" fmla="*/ 365760 h 1667022"/>
                <a:gd name="connsiteX1" fmla="*/ 1308296 w 2250831"/>
                <a:gd name="connsiteY1" fmla="*/ 478302 h 1667022"/>
                <a:gd name="connsiteX2" fmla="*/ 1350499 w 2250831"/>
                <a:gd name="connsiteY2" fmla="*/ 0 h 1667022"/>
                <a:gd name="connsiteX3" fmla="*/ 2250831 w 2250831"/>
                <a:gd name="connsiteY3" fmla="*/ 935502 h 1667022"/>
                <a:gd name="connsiteX4" fmla="*/ 1399736 w 2250831"/>
                <a:gd name="connsiteY4" fmla="*/ 1667022 h 1667022"/>
                <a:gd name="connsiteX5" fmla="*/ 1329397 w 2250831"/>
                <a:gd name="connsiteY5" fmla="*/ 1069145 h 1667022"/>
                <a:gd name="connsiteX6" fmla="*/ 63305 w 2250831"/>
                <a:gd name="connsiteY6" fmla="*/ 1420837 h 1667022"/>
                <a:gd name="connsiteX7" fmla="*/ 35169 w 2250831"/>
                <a:gd name="connsiteY7" fmla="*/ 872197 h 1667022"/>
                <a:gd name="connsiteX8" fmla="*/ 0 w 2250831"/>
                <a:gd name="connsiteY8" fmla="*/ 365760 h 1667022"/>
                <a:gd name="connsiteX0" fmla="*/ 0 w 2250831"/>
                <a:gd name="connsiteY0" fmla="*/ 365760 h 1667022"/>
                <a:gd name="connsiteX1" fmla="*/ 1308296 w 2250831"/>
                <a:gd name="connsiteY1" fmla="*/ 478302 h 1667022"/>
                <a:gd name="connsiteX2" fmla="*/ 1350499 w 2250831"/>
                <a:gd name="connsiteY2" fmla="*/ 0 h 1667022"/>
                <a:gd name="connsiteX3" fmla="*/ 2250831 w 2250831"/>
                <a:gd name="connsiteY3" fmla="*/ 935502 h 1667022"/>
                <a:gd name="connsiteX4" fmla="*/ 1399736 w 2250831"/>
                <a:gd name="connsiteY4" fmla="*/ 1667022 h 1667022"/>
                <a:gd name="connsiteX5" fmla="*/ 1329397 w 2250831"/>
                <a:gd name="connsiteY5" fmla="*/ 1069145 h 1667022"/>
                <a:gd name="connsiteX6" fmla="*/ 63305 w 2250831"/>
                <a:gd name="connsiteY6" fmla="*/ 1420837 h 1667022"/>
                <a:gd name="connsiteX7" fmla="*/ 499403 w 2250831"/>
                <a:gd name="connsiteY7" fmla="*/ 851096 h 1667022"/>
                <a:gd name="connsiteX8" fmla="*/ 0 w 2250831"/>
                <a:gd name="connsiteY8" fmla="*/ 365760 h 1667022"/>
                <a:gd name="connsiteX0" fmla="*/ 0 w 2250831"/>
                <a:gd name="connsiteY0" fmla="*/ 365760 h 1835833"/>
                <a:gd name="connsiteX1" fmla="*/ 1308296 w 2250831"/>
                <a:gd name="connsiteY1" fmla="*/ 478302 h 1835833"/>
                <a:gd name="connsiteX2" fmla="*/ 1350499 w 2250831"/>
                <a:gd name="connsiteY2" fmla="*/ 0 h 1835833"/>
                <a:gd name="connsiteX3" fmla="*/ 2250831 w 2250831"/>
                <a:gd name="connsiteY3" fmla="*/ 935502 h 1835833"/>
                <a:gd name="connsiteX4" fmla="*/ 1399736 w 2250831"/>
                <a:gd name="connsiteY4" fmla="*/ 1667022 h 1835833"/>
                <a:gd name="connsiteX5" fmla="*/ 1329397 w 2250831"/>
                <a:gd name="connsiteY5" fmla="*/ 1069145 h 1835833"/>
                <a:gd name="connsiteX6" fmla="*/ 28136 w 2250831"/>
                <a:gd name="connsiteY6" fmla="*/ 1835833 h 1835833"/>
                <a:gd name="connsiteX7" fmla="*/ 499403 w 2250831"/>
                <a:gd name="connsiteY7" fmla="*/ 851096 h 1835833"/>
                <a:gd name="connsiteX8" fmla="*/ 0 w 2250831"/>
                <a:gd name="connsiteY8" fmla="*/ 365760 h 1835833"/>
                <a:gd name="connsiteX0" fmla="*/ 0 w 2250831"/>
                <a:gd name="connsiteY0" fmla="*/ 365760 h 1835833"/>
                <a:gd name="connsiteX1" fmla="*/ 1441939 w 2250831"/>
                <a:gd name="connsiteY1" fmla="*/ 548640 h 1835833"/>
                <a:gd name="connsiteX2" fmla="*/ 1350499 w 2250831"/>
                <a:gd name="connsiteY2" fmla="*/ 0 h 1835833"/>
                <a:gd name="connsiteX3" fmla="*/ 2250831 w 2250831"/>
                <a:gd name="connsiteY3" fmla="*/ 935502 h 1835833"/>
                <a:gd name="connsiteX4" fmla="*/ 1399736 w 2250831"/>
                <a:gd name="connsiteY4" fmla="*/ 1667022 h 1835833"/>
                <a:gd name="connsiteX5" fmla="*/ 1329397 w 2250831"/>
                <a:gd name="connsiteY5" fmla="*/ 1069145 h 1835833"/>
                <a:gd name="connsiteX6" fmla="*/ 28136 w 2250831"/>
                <a:gd name="connsiteY6" fmla="*/ 1835833 h 1835833"/>
                <a:gd name="connsiteX7" fmla="*/ 499403 w 2250831"/>
                <a:gd name="connsiteY7" fmla="*/ 851096 h 1835833"/>
                <a:gd name="connsiteX8" fmla="*/ 0 w 2250831"/>
                <a:gd name="connsiteY8" fmla="*/ 365760 h 1835833"/>
                <a:gd name="connsiteX0" fmla="*/ 0 w 2342271"/>
                <a:gd name="connsiteY0" fmla="*/ 365760 h 1835833"/>
                <a:gd name="connsiteX1" fmla="*/ 1441939 w 2342271"/>
                <a:gd name="connsiteY1" fmla="*/ 548640 h 1835833"/>
                <a:gd name="connsiteX2" fmla="*/ 1350499 w 2342271"/>
                <a:gd name="connsiteY2" fmla="*/ 0 h 1835833"/>
                <a:gd name="connsiteX3" fmla="*/ 2342271 w 2342271"/>
                <a:gd name="connsiteY3" fmla="*/ 844062 h 1835833"/>
                <a:gd name="connsiteX4" fmla="*/ 1399736 w 2342271"/>
                <a:gd name="connsiteY4" fmla="*/ 1667022 h 1835833"/>
                <a:gd name="connsiteX5" fmla="*/ 1329397 w 2342271"/>
                <a:gd name="connsiteY5" fmla="*/ 1069145 h 1835833"/>
                <a:gd name="connsiteX6" fmla="*/ 28136 w 2342271"/>
                <a:gd name="connsiteY6" fmla="*/ 1835833 h 1835833"/>
                <a:gd name="connsiteX7" fmla="*/ 499403 w 2342271"/>
                <a:gd name="connsiteY7" fmla="*/ 851096 h 1835833"/>
                <a:gd name="connsiteX8" fmla="*/ 0 w 2342271"/>
                <a:gd name="connsiteY8" fmla="*/ 365760 h 1835833"/>
                <a:gd name="connsiteX0" fmla="*/ 0 w 2342271"/>
                <a:gd name="connsiteY0" fmla="*/ 365760 h 1835833"/>
                <a:gd name="connsiteX1" fmla="*/ 1441939 w 2342271"/>
                <a:gd name="connsiteY1" fmla="*/ 548640 h 1835833"/>
                <a:gd name="connsiteX2" fmla="*/ 1350499 w 2342271"/>
                <a:gd name="connsiteY2" fmla="*/ 0 h 1835833"/>
                <a:gd name="connsiteX3" fmla="*/ 2342271 w 2342271"/>
                <a:gd name="connsiteY3" fmla="*/ 844062 h 1835833"/>
                <a:gd name="connsiteX4" fmla="*/ 1399736 w 2342271"/>
                <a:gd name="connsiteY4" fmla="*/ 1667022 h 1835833"/>
                <a:gd name="connsiteX5" fmla="*/ 1547446 w 2342271"/>
                <a:gd name="connsiteY5" fmla="*/ 1033976 h 1835833"/>
                <a:gd name="connsiteX6" fmla="*/ 28136 w 2342271"/>
                <a:gd name="connsiteY6" fmla="*/ 1835833 h 1835833"/>
                <a:gd name="connsiteX7" fmla="*/ 499403 w 2342271"/>
                <a:gd name="connsiteY7" fmla="*/ 851096 h 1835833"/>
                <a:gd name="connsiteX8" fmla="*/ 0 w 2342271"/>
                <a:gd name="connsiteY8" fmla="*/ 365760 h 1835833"/>
                <a:gd name="connsiteX0" fmla="*/ 0 w 2342271"/>
                <a:gd name="connsiteY0" fmla="*/ 365760 h 1835833"/>
                <a:gd name="connsiteX1" fmla="*/ 1441939 w 2342271"/>
                <a:gd name="connsiteY1" fmla="*/ 548640 h 1835833"/>
                <a:gd name="connsiteX2" fmla="*/ 1350499 w 2342271"/>
                <a:gd name="connsiteY2" fmla="*/ 0 h 1835833"/>
                <a:gd name="connsiteX3" fmla="*/ 2342271 w 2342271"/>
                <a:gd name="connsiteY3" fmla="*/ 844062 h 1835833"/>
                <a:gd name="connsiteX4" fmla="*/ 1484142 w 2342271"/>
                <a:gd name="connsiteY4" fmla="*/ 1484142 h 1835833"/>
                <a:gd name="connsiteX5" fmla="*/ 1547446 w 2342271"/>
                <a:gd name="connsiteY5" fmla="*/ 1033976 h 1835833"/>
                <a:gd name="connsiteX6" fmla="*/ 28136 w 2342271"/>
                <a:gd name="connsiteY6" fmla="*/ 1835833 h 1835833"/>
                <a:gd name="connsiteX7" fmla="*/ 499403 w 2342271"/>
                <a:gd name="connsiteY7" fmla="*/ 851096 h 1835833"/>
                <a:gd name="connsiteX8" fmla="*/ 0 w 2342271"/>
                <a:gd name="connsiteY8" fmla="*/ 365760 h 1835833"/>
                <a:gd name="connsiteX0" fmla="*/ 0 w 2342271"/>
                <a:gd name="connsiteY0" fmla="*/ 232117 h 1702190"/>
                <a:gd name="connsiteX1" fmla="*/ 1441939 w 2342271"/>
                <a:gd name="connsiteY1" fmla="*/ 414997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547446 w 2342271"/>
                <a:gd name="connsiteY5" fmla="*/ 900333 h 1702190"/>
                <a:gd name="connsiteX6" fmla="*/ 28136 w 2342271"/>
                <a:gd name="connsiteY6" fmla="*/ 1702190 h 1702190"/>
                <a:gd name="connsiteX7" fmla="*/ 499403 w 2342271"/>
                <a:gd name="connsiteY7" fmla="*/ 717453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547446 w 2342271"/>
                <a:gd name="connsiteY5" fmla="*/ 900333 h 1702190"/>
                <a:gd name="connsiteX6" fmla="*/ 28136 w 2342271"/>
                <a:gd name="connsiteY6" fmla="*/ 1702190 h 1702190"/>
                <a:gd name="connsiteX7" fmla="*/ 499403 w 2342271"/>
                <a:gd name="connsiteY7" fmla="*/ 717453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547446 w 2342271"/>
                <a:gd name="connsiteY5" fmla="*/ 900333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2271" h="1702190">
                  <a:moveTo>
                    <a:pt x="0" y="232117"/>
                  </a:moveTo>
                  <a:lnTo>
                    <a:pt x="1603718" y="492369"/>
                  </a:lnTo>
                  <a:lnTo>
                    <a:pt x="1392702" y="0"/>
                  </a:lnTo>
                  <a:lnTo>
                    <a:pt x="2342271" y="710419"/>
                  </a:lnTo>
                  <a:lnTo>
                    <a:pt x="1484142" y="1350499"/>
                  </a:lnTo>
                  <a:lnTo>
                    <a:pt x="1645920" y="872197"/>
                  </a:lnTo>
                  <a:lnTo>
                    <a:pt x="28136" y="1702190"/>
                  </a:lnTo>
                  <a:cubicBezTo>
                    <a:pt x="175847" y="1425526"/>
                    <a:pt x="499403" y="1331742"/>
                    <a:pt x="471268" y="872198"/>
                  </a:cubicBezTo>
                  <a:cubicBezTo>
                    <a:pt x="370450" y="370451"/>
                    <a:pt x="157089" y="445477"/>
                    <a:pt x="0" y="232117"/>
                  </a:cubicBez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solidFill>
                <a:srgbClr val="98480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21043968">
              <a:off x="3545058" y="2058238"/>
              <a:ext cx="15840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Realize the Goal</a:t>
              </a:r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781793" y="3488788"/>
            <a:ext cx="3199915" cy="1046440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Case Specification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Integrates the business need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Defines the user experience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Captures the business rules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‘contract’ with the stakeholder</a:t>
            </a:r>
            <a:endParaRPr lang="en-US" sz="12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74542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Realization…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6" y="1010652"/>
            <a:ext cx="3790950" cy="515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396" y="1527608"/>
            <a:ext cx="3790950" cy="506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54000" y="2554514"/>
            <a:ext cx="8621486" cy="4125971"/>
            <a:chOff x="254000" y="2554514"/>
            <a:chExt cx="8621486" cy="4125971"/>
          </a:xfrm>
        </p:grpSpPr>
        <p:sp>
          <p:nvSpPr>
            <p:cNvPr id="5" name="Freeform 4"/>
            <p:cNvSpPr/>
            <p:nvPr/>
          </p:nvSpPr>
          <p:spPr bwMode="auto">
            <a:xfrm>
              <a:off x="254000" y="2554514"/>
              <a:ext cx="8621486" cy="631372"/>
            </a:xfrm>
            <a:custGeom>
              <a:avLst/>
              <a:gdLst>
                <a:gd name="connsiteX0" fmla="*/ 6887029 w 8621486"/>
                <a:gd name="connsiteY0" fmla="*/ 0 h 631372"/>
                <a:gd name="connsiteX1" fmla="*/ 8621486 w 8621486"/>
                <a:gd name="connsiteY1" fmla="*/ 631372 h 631372"/>
                <a:gd name="connsiteX2" fmla="*/ 0 w 8621486"/>
                <a:gd name="connsiteY2" fmla="*/ 631372 h 631372"/>
                <a:gd name="connsiteX3" fmla="*/ 4426857 w 8621486"/>
                <a:gd name="connsiteY3" fmla="*/ 7257 h 631372"/>
                <a:gd name="connsiteX4" fmla="*/ 6887029 w 8621486"/>
                <a:gd name="connsiteY4" fmla="*/ 0 h 63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1486" h="631372">
                  <a:moveTo>
                    <a:pt x="6887029" y="0"/>
                  </a:moveTo>
                  <a:lnTo>
                    <a:pt x="8621486" y="631372"/>
                  </a:lnTo>
                  <a:lnTo>
                    <a:pt x="0" y="631372"/>
                  </a:lnTo>
                  <a:lnTo>
                    <a:pt x="4426857" y="7257"/>
                  </a:lnTo>
                  <a:lnTo>
                    <a:pt x="6887029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75771" y="3184930"/>
              <a:ext cx="8599714" cy="34955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25714" y="3526971"/>
              <a:ext cx="19303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Develops scope…</a:t>
              </a:r>
              <a:endParaRPr lang="en-US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21429" y="566057"/>
            <a:ext cx="4470400" cy="3788229"/>
            <a:chOff x="2721429" y="566057"/>
            <a:chExt cx="4470400" cy="3788229"/>
          </a:xfrm>
        </p:grpSpPr>
        <p:sp>
          <p:nvSpPr>
            <p:cNvPr id="9" name="Freeform 8"/>
            <p:cNvSpPr/>
            <p:nvPr/>
          </p:nvSpPr>
          <p:spPr bwMode="auto">
            <a:xfrm>
              <a:off x="6277429" y="566057"/>
              <a:ext cx="914400" cy="3788229"/>
            </a:xfrm>
            <a:custGeom>
              <a:avLst/>
              <a:gdLst>
                <a:gd name="connsiteX0" fmla="*/ 0 w 914400"/>
                <a:gd name="connsiteY0" fmla="*/ 0 h 3788229"/>
                <a:gd name="connsiteX1" fmla="*/ 0 w 914400"/>
                <a:gd name="connsiteY1" fmla="*/ 3788229 h 3788229"/>
                <a:gd name="connsiteX2" fmla="*/ 914400 w 914400"/>
                <a:gd name="connsiteY2" fmla="*/ 2111829 h 3788229"/>
                <a:gd name="connsiteX3" fmla="*/ 914400 w 914400"/>
                <a:gd name="connsiteY3" fmla="*/ 1045029 h 3788229"/>
                <a:gd name="connsiteX4" fmla="*/ 0 w 914400"/>
                <a:gd name="connsiteY4" fmla="*/ 0 h 378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3788229">
                  <a:moveTo>
                    <a:pt x="0" y="0"/>
                  </a:moveTo>
                  <a:lnTo>
                    <a:pt x="0" y="3788229"/>
                  </a:lnTo>
                  <a:lnTo>
                    <a:pt x="914400" y="2111829"/>
                  </a:lnTo>
                  <a:lnTo>
                    <a:pt x="914400" y="104502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721429" y="573314"/>
              <a:ext cx="3563257" cy="37799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3926112" y="566057"/>
              <a:ext cx="2345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Documents Process…</a:t>
              </a:r>
              <a:endParaRPr lang="en-US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5570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 t="20797" r="34876" b="51711"/>
          <a:stretch/>
        </p:blipFill>
        <p:spPr bwMode="auto">
          <a:xfrm>
            <a:off x="181429" y="1670093"/>
            <a:ext cx="8662507" cy="4977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5713" y="1670093"/>
            <a:ext cx="2965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Integrates Business Need…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the User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8798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to Enterprise Strategies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21" y="1767621"/>
            <a:ext cx="581977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6084277" y="2296991"/>
            <a:ext cx="2738432" cy="1096877"/>
            <a:chOff x="6084277" y="2296991"/>
            <a:chExt cx="2738432" cy="1096877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4834" y="2296991"/>
              <a:ext cx="2047875" cy="742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Connector 3"/>
            <p:cNvCxnSpPr/>
            <p:nvPr/>
          </p:nvCxnSpPr>
          <p:spPr bwMode="auto">
            <a:xfrm flipH="1">
              <a:off x="6154615" y="2743200"/>
              <a:ext cx="69459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diamond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" name="TextBox 11"/>
            <p:cNvSpPr txBox="1"/>
            <p:nvPr/>
          </p:nvSpPr>
          <p:spPr>
            <a:xfrm>
              <a:off x="6156176" y="2492896"/>
              <a:ext cx="6671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</a:t>
              </a:r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art of</a:t>
              </a:r>
              <a:endPara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6084277" y="2901462"/>
              <a:ext cx="1565031" cy="272561"/>
            </a:xfrm>
            <a:custGeom>
              <a:avLst/>
              <a:gdLst>
                <a:gd name="connsiteX0" fmla="*/ 1565031 w 1565031"/>
                <a:gd name="connsiteY0" fmla="*/ 0 h 272561"/>
                <a:gd name="connsiteX1" fmla="*/ 1565031 w 1565031"/>
                <a:gd name="connsiteY1" fmla="*/ 272561 h 272561"/>
                <a:gd name="connsiteX2" fmla="*/ 0 w 1565031"/>
                <a:gd name="connsiteY2" fmla="*/ 272561 h 2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5031" h="272561">
                  <a:moveTo>
                    <a:pt x="1565031" y="0"/>
                  </a:moveTo>
                  <a:lnTo>
                    <a:pt x="1565031" y="272561"/>
                  </a:lnTo>
                  <a:lnTo>
                    <a:pt x="0" y="272561"/>
                  </a:lnTo>
                </a:path>
              </a:pathLst>
            </a:cu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lg" len="lg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489761" y="3147647"/>
              <a:ext cx="10134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</a:t>
              </a:r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epends on</a:t>
              </a:r>
              <a:endPara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464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Capability Area Architecture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79" y="2304595"/>
            <a:ext cx="8927490" cy="3594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867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Template_White">
  <a:themeElements>
    <a:clrScheme name="Custom 1">
      <a:dk1>
        <a:srgbClr val="B2B2B2"/>
      </a:dk1>
      <a:lt1>
        <a:srgbClr val="FFFFFF"/>
      </a:lt1>
      <a:dk2>
        <a:srgbClr val="000000"/>
      </a:dk2>
      <a:lt2>
        <a:srgbClr val="000000"/>
      </a:lt2>
      <a:accent1>
        <a:srgbClr val="0099CC"/>
      </a:accent1>
      <a:accent2>
        <a:srgbClr val="736D94"/>
      </a:accent2>
      <a:accent3>
        <a:srgbClr val="AAAAAA"/>
      </a:accent3>
      <a:accent4>
        <a:srgbClr val="DADADA"/>
      </a:accent4>
      <a:accent5>
        <a:srgbClr val="AACAE2"/>
      </a:accent5>
      <a:accent6>
        <a:srgbClr val="686286"/>
      </a:accent6>
      <a:hlink>
        <a:srgbClr val="0000FF"/>
      </a:hlink>
      <a:folHlink>
        <a:srgbClr val="71879A"/>
      </a:folHlink>
    </a:clrScheme>
    <a:fontScheme name="PresentationTemplate_Whi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rgbClr val="33CCCC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PresentationTemplate_White 1">
        <a:dk1>
          <a:srgbClr val="CCCCFF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22187</TotalTime>
  <Words>67</Words>
  <Application>Microsoft Office PowerPoint</Application>
  <PresentationFormat>On-screen Show (4:3)</PresentationFormat>
  <Paragraphs>20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PresentationTemplate_White</vt:lpstr>
      <vt:lpstr>Rob Byrd</vt:lpstr>
      <vt:lpstr>Aligning IT Services to Business Needs</vt:lpstr>
      <vt:lpstr>PowerPoint Presentation</vt:lpstr>
      <vt:lpstr>Goal Realization…</vt:lpstr>
      <vt:lpstr>Define the User Experience</vt:lpstr>
      <vt:lpstr>Relationship to Enterprise Strategies</vt:lpstr>
      <vt:lpstr>Capability Area Architecture</vt:lpstr>
    </vt:vector>
  </TitlesOfParts>
  <Company>SI International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System Engineering and Enterprise Architectures</dc:title>
  <dc:creator>Rob Byrd</dc:creator>
  <cp:lastModifiedBy>Byrd, Rob</cp:lastModifiedBy>
  <cp:revision>1099</cp:revision>
  <cp:lastPrinted>2014-01-14T18:28:10Z</cp:lastPrinted>
  <dcterms:created xsi:type="dcterms:W3CDTF">2002-08-23T15:26:08Z</dcterms:created>
  <dcterms:modified xsi:type="dcterms:W3CDTF">2014-02-24T22:58:50Z</dcterms:modified>
</cp:coreProperties>
</file>